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56" r:id="rId2"/>
    <p:sldId id="288" r:id="rId3"/>
    <p:sldId id="257" r:id="rId4"/>
    <p:sldId id="264" r:id="rId5"/>
    <p:sldId id="263" r:id="rId6"/>
    <p:sldId id="260" r:id="rId7"/>
    <p:sldId id="269" r:id="rId8"/>
    <p:sldId id="270" r:id="rId9"/>
    <p:sldId id="268" r:id="rId10"/>
    <p:sldId id="267" r:id="rId11"/>
    <p:sldId id="289" r:id="rId12"/>
    <p:sldId id="293" r:id="rId13"/>
    <p:sldId id="291" r:id="rId14"/>
    <p:sldId id="273" r:id="rId15"/>
    <p:sldId id="294" r:id="rId16"/>
    <p:sldId id="295" r:id="rId17"/>
    <p:sldId id="297" r:id="rId18"/>
    <p:sldId id="299" r:id="rId19"/>
    <p:sldId id="300" r:id="rId20"/>
    <p:sldId id="301" r:id="rId21"/>
    <p:sldId id="306" r:id="rId22"/>
    <p:sldId id="303" r:id="rId23"/>
    <p:sldId id="304" r:id="rId24"/>
    <p:sldId id="305" r:id="rId25"/>
    <p:sldId id="290" r:id="rId26"/>
    <p:sldId id="258" r:id="rId27"/>
    <p:sldId id="261" r:id="rId28"/>
    <p:sldId id="266" r:id="rId29"/>
    <p:sldId id="265" r:id="rId30"/>
    <p:sldId id="307" r:id="rId31"/>
    <p:sldId id="271" r:id="rId32"/>
    <p:sldId id="308" r:id="rId33"/>
    <p:sldId id="309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99" d="100"/>
          <a:sy n="99" d="100"/>
        </p:scale>
        <p:origin x="15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B9CE24-70FF-40B4-8FFB-70C8A0E0879D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B7A6F-18F2-4B32-8B3E-76625DED5EAB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2435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1pPr>
            <a:lvl2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2pPr>
            <a:lvl3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3pPr>
            <a:lvl4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4pPr>
            <a:lvl5pPr eaLnBrk="0" hangingPunct="0"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5pPr>
            <a:lvl6pPr marL="2256602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6pPr>
            <a:lvl7pPr marL="2666893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7pPr>
            <a:lvl8pPr marL="3077185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8pPr>
            <a:lvl9pPr marL="3487476" indent="-205146" defTabSz="403169" eaLnBrk="0" fontAlgn="base" hangingPunct="0">
              <a:spcBef>
                <a:spcPct val="0"/>
              </a:spcBef>
              <a:spcAft>
                <a:spcPct val="0"/>
              </a:spcAft>
              <a:tabLst>
                <a:tab pos="649628" algn="l"/>
                <a:tab pos="1299256" algn="l"/>
                <a:tab pos="1948884" algn="l"/>
                <a:tab pos="2598511" algn="l"/>
              </a:tabLst>
              <a:defRPr>
                <a:solidFill>
                  <a:schemeClr val="bg1"/>
                </a:solidFill>
                <a:latin typeface="Arial" charset="0"/>
                <a:ea typeface="SimSun" pitchFamily="2" charset="-122"/>
              </a:defRPr>
            </a:lvl9pPr>
          </a:lstStyle>
          <a:p>
            <a:pPr eaLnBrk="1"/>
            <a:fld id="{9CB7EA25-EC2F-4406-8A75-978C911F04B7}" type="slidenum">
              <a:rPr lang="es-CO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 Unicode MS" pitchFamily="34" charset="-128"/>
              </a:rPr>
              <a:pPr eaLnBrk="1"/>
              <a:t>5</a:t>
            </a:fld>
            <a:endParaRPr lang="es-CO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 Unicode MS" pitchFamily="34" charset="-128"/>
            </a:endParaRPr>
          </a:p>
        </p:txBody>
      </p:sp>
      <p:sp>
        <p:nvSpPr>
          <p:cNvPr id="1638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3738"/>
            <a:ext cx="4572000" cy="34290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638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6360" y="4342535"/>
            <a:ext cx="5486681" cy="4114511"/>
          </a:xfrm>
          <a:noFill/>
          <a:extLst>
            <a:ext uri="{91240B29-F687-4f45-9708-019B960494DF}">
              <a14:hiddenLine xmlns=""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10324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36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2890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0740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535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579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1666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4206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318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8495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7069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0493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9EFF72-8DC5-4BF5-9354-5AEE03B360C7}" type="datetimeFigureOut">
              <a:rPr lang="en-US" smtClean="0"/>
              <a:t>7/7/2019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5994DB-3852-4BAC-A02D-4F4EF952391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61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tsjVQprGZEk" TargetMode="External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hyperlink" Target="https://www.youtube.com/watch?v=b5bQdTL0wAg&amp;t=483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EGLlQA-TS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ocfor/HPRC-Cluster-deployment" TargetMode="External"/><Relationship Id="rId2" Type="http://schemas.openxmlformats.org/officeDocument/2006/relationships/hyperlink" Target="https://github.com/leonardocfor/teaching/tree/master/Clubes_de_ciencia_Cali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eonardocfor/multi-robot-vicsek.git" TargetMode="External"/><Relationship Id="rId4" Type="http://schemas.openxmlformats.org/officeDocument/2006/relationships/hyperlink" Target="https://github.com/leonardocfor/teaching/blob/master/DroneKit/basic.md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jpeg"/><Relationship Id="rId7" Type="http://schemas.openxmlformats.org/officeDocument/2006/relationships/image" Target="../media/image11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5.jpeg"/><Relationship Id="rId9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V4f_1_r80RY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2762119"/>
            <a:ext cx="8638674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5400" dirty="0" smtClean="0">
                <a:solidFill>
                  <a:schemeClr val="accent1">
                    <a:lumMod val="50000"/>
                  </a:schemeClr>
                </a:solidFill>
              </a:rPr>
              <a:t>Supercomputación y Robótica</a:t>
            </a:r>
          </a:p>
          <a:p>
            <a:pPr algn="ctr"/>
            <a:r>
              <a:rPr lang="es-ES" sz="2800" i="1" dirty="0" smtClean="0">
                <a:solidFill>
                  <a:schemeClr val="accent1">
                    <a:lumMod val="50000"/>
                  </a:schemeClr>
                </a:solidFill>
              </a:rPr>
              <a:t>Aliados inusuales</a:t>
            </a:r>
          </a:p>
          <a:p>
            <a:pPr algn="ctr"/>
            <a:r>
              <a:rPr lang="es-ES" sz="2000" dirty="0" smtClean="0"/>
              <a:t>Clubes de Ciencias Cali 2019</a:t>
            </a:r>
            <a:endParaRPr lang="en-US" sz="2000" dirty="0"/>
          </a:p>
        </p:txBody>
      </p:sp>
      <p:sp>
        <p:nvSpPr>
          <p:cNvPr id="7" name="CuadroTexto 6"/>
          <p:cNvSpPr txBox="1"/>
          <p:nvPr/>
        </p:nvSpPr>
        <p:spPr>
          <a:xfrm>
            <a:off x="149726" y="5289089"/>
            <a:ext cx="49379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Leonardo Camargo Forero, </a:t>
            </a:r>
          </a:p>
          <a:p>
            <a:pPr algn="ctr"/>
            <a:r>
              <a:rPr lang="es-ES" sz="1600" dirty="0" smtClean="0"/>
              <a:t>Candidato a doctor en Ciencia y Tecnología </a:t>
            </a:r>
          </a:p>
          <a:p>
            <a:pPr algn="ctr"/>
            <a:r>
              <a:rPr lang="es-ES" sz="1600" dirty="0" smtClean="0"/>
              <a:t>Aeroespacial</a:t>
            </a:r>
          </a:p>
          <a:p>
            <a:pPr algn="ctr"/>
            <a:r>
              <a:rPr lang="es-ES" sz="1600" dirty="0" smtClean="0"/>
              <a:t>Afiliado en NASA Jet </a:t>
            </a:r>
            <a:r>
              <a:rPr lang="es-ES" sz="1600" dirty="0" err="1" smtClean="0"/>
              <a:t>Propulsion</a:t>
            </a:r>
            <a:r>
              <a:rPr lang="es-ES" sz="1600" dirty="0" smtClean="0"/>
              <a:t> </a:t>
            </a:r>
            <a:r>
              <a:rPr lang="es-ES" sz="1600" dirty="0" err="1" smtClean="0"/>
              <a:t>Laboratory</a:t>
            </a:r>
            <a:r>
              <a:rPr lang="es-ES" sz="1600" dirty="0" smtClean="0"/>
              <a:t> </a:t>
            </a:r>
            <a:endParaRPr lang="en-US" sz="1600" dirty="0" smtClean="0"/>
          </a:p>
          <a:p>
            <a:pPr algn="ctr"/>
            <a:r>
              <a:rPr lang="en-US" sz="1600" dirty="0" smtClean="0"/>
              <a:t>CEO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UbiHPC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4206011" y="5289089"/>
            <a:ext cx="493798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/>
              <a:t>Miguel Eduardo Guevara, </a:t>
            </a:r>
          </a:p>
          <a:p>
            <a:pPr algn="ctr"/>
            <a:r>
              <a:rPr lang="es-ES" sz="1600" dirty="0" smtClean="0"/>
              <a:t>Candidato a doctor en Ciencias </a:t>
            </a:r>
          </a:p>
          <a:p>
            <a:pPr algn="ctr"/>
            <a:r>
              <a:rPr lang="es-ES" sz="1600" dirty="0" smtClean="0"/>
              <a:t>computacionales</a:t>
            </a:r>
            <a:endParaRPr lang="en-US" sz="16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82" y="1250178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4995" y="1121113"/>
            <a:ext cx="2714783" cy="1900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nvidia agx xavie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54" y="3307491"/>
            <a:ext cx="3850368" cy="3218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343" y="3215677"/>
            <a:ext cx="5386870" cy="3401893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6145349" y="1793769"/>
            <a:ext cx="258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>
                <a:hlinkClick r:id="rId6"/>
              </a:rPr>
              <a:t>Aplicaciones con drones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286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448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</a:t>
            </a:r>
          </a:p>
        </p:txBody>
      </p:sp>
    </p:spTree>
    <p:extLst>
      <p:ext uri="{BB962C8B-B14F-4D97-AF65-F5344CB8AC3E}">
        <p14:creationId xmlns:p14="http://schemas.microsoft.com/office/powerpoint/2010/main" val="96857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pic>
        <p:nvPicPr>
          <p:cNvPr id="1026" name="Picture 2" descr="Image result for top 50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5819" y="1777615"/>
            <a:ext cx="4000500" cy="2266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3418" y="2075243"/>
            <a:ext cx="4069089" cy="41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930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873841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4"/>
          <p:cNvSpPr>
            <a:spLocks noChangeShapeType="1"/>
          </p:cNvSpPr>
          <p:nvPr/>
        </p:nvSpPr>
        <p:spPr bwMode="auto">
          <a:xfrm flipV="1">
            <a:off x="4573588" y="4148138"/>
            <a:ext cx="1727200" cy="730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5" name="Line 5"/>
          <p:cNvSpPr>
            <a:spLocks noChangeShapeType="1"/>
          </p:cNvSpPr>
          <p:nvPr/>
        </p:nvSpPr>
        <p:spPr bwMode="auto">
          <a:xfrm flipV="1">
            <a:off x="4573588" y="3644900"/>
            <a:ext cx="1727200" cy="2159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6" name="Line 6"/>
          <p:cNvSpPr>
            <a:spLocks noChangeShapeType="1"/>
          </p:cNvSpPr>
          <p:nvPr/>
        </p:nvSpPr>
        <p:spPr bwMode="auto">
          <a:xfrm flipV="1">
            <a:off x="4573588" y="3140075"/>
            <a:ext cx="1727200" cy="5048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7" name="Line 7"/>
          <p:cNvSpPr>
            <a:spLocks noChangeShapeType="1"/>
          </p:cNvSpPr>
          <p:nvPr/>
        </p:nvSpPr>
        <p:spPr bwMode="auto">
          <a:xfrm flipV="1">
            <a:off x="4573588" y="2995613"/>
            <a:ext cx="1079500" cy="57626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8" name="Line 8"/>
          <p:cNvSpPr>
            <a:spLocks noChangeShapeType="1"/>
          </p:cNvSpPr>
          <p:nvPr/>
        </p:nvSpPr>
        <p:spPr bwMode="auto">
          <a:xfrm flipV="1">
            <a:off x="4500563" y="3429000"/>
            <a:ext cx="1152525" cy="35877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sp>
        <p:nvSpPr>
          <p:cNvPr id="9" name="Line 9"/>
          <p:cNvSpPr>
            <a:spLocks noChangeShapeType="1"/>
          </p:cNvSpPr>
          <p:nvPr/>
        </p:nvSpPr>
        <p:spPr bwMode="auto">
          <a:xfrm flipV="1">
            <a:off x="4500563" y="4003675"/>
            <a:ext cx="1152525" cy="71438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s-ES"/>
          </a:p>
        </p:txBody>
      </p:sp>
      <p:pic>
        <p:nvPicPr>
          <p:cNvPr id="10" name="Picture 10" descr="ser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3625" y="3289300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2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3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13038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289300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5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6" descr="comput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38655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7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2638" y="46910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8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7100" y="48688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9" descr="user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563" y="5084763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 Box 21"/>
          <p:cNvSpPr txBox="1">
            <a:spLocks noChangeArrowheads="1"/>
          </p:cNvSpPr>
          <p:nvPr/>
        </p:nvSpPr>
        <p:spPr bwMode="auto">
          <a:xfrm>
            <a:off x="3781425" y="2708275"/>
            <a:ext cx="935038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/>
              <a:t>Master</a:t>
            </a:r>
          </a:p>
        </p:txBody>
      </p:sp>
      <p:sp>
        <p:nvSpPr>
          <p:cNvPr id="22" name="Text Box 22"/>
          <p:cNvSpPr txBox="1">
            <a:spLocks noChangeArrowheads="1"/>
          </p:cNvSpPr>
          <p:nvPr/>
        </p:nvSpPr>
        <p:spPr bwMode="auto">
          <a:xfrm>
            <a:off x="5724525" y="2060575"/>
            <a:ext cx="136842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smtClean="0"/>
              <a:t>slaves</a:t>
            </a:r>
            <a:endParaRPr lang="fr-FR" dirty="0"/>
          </a:p>
        </p:txBody>
      </p:sp>
      <p:sp>
        <p:nvSpPr>
          <p:cNvPr id="23" name="AutoShape 23"/>
          <p:cNvSpPr>
            <a:spLocks noChangeArrowheads="1"/>
          </p:cNvSpPr>
          <p:nvPr/>
        </p:nvSpPr>
        <p:spPr bwMode="auto">
          <a:xfrm rot="19189612">
            <a:off x="2987675" y="4365625"/>
            <a:ext cx="577850" cy="503238"/>
          </a:xfrm>
          <a:prstGeom prst="rightArrow">
            <a:avLst>
              <a:gd name="adj1" fmla="val 50000"/>
              <a:gd name="adj2" fmla="val 28707"/>
            </a:avLst>
          </a:prstGeom>
          <a:gradFill rotWithShape="1">
            <a:gsLst>
              <a:gs pos="0">
                <a:srgbClr val="00FF00"/>
              </a:gs>
              <a:gs pos="100000">
                <a:srgbClr val="00FF00">
                  <a:gamma/>
                  <a:shade val="46275"/>
                  <a:invGamma/>
                </a:srgbClr>
              </a:gs>
            </a:gsLst>
            <a:lin ang="5400000" scaled="1"/>
          </a:gra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24" name="Text Box 24"/>
          <p:cNvSpPr txBox="1">
            <a:spLocks noChangeArrowheads="1"/>
          </p:cNvSpPr>
          <p:nvPr/>
        </p:nvSpPr>
        <p:spPr bwMode="auto">
          <a:xfrm>
            <a:off x="2052638" y="5661025"/>
            <a:ext cx="115093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fr-FR" dirty="0" err="1" smtClean="0"/>
              <a:t>Trabajos</a:t>
            </a:r>
            <a:endParaRPr lang="fr-FR" dirty="0"/>
          </a:p>
        </p:txBody>
      </p:sp>
      <p:grpSp>
        <p:nvGrpSpPr>
          <p:cNvPr id="25" name="Group 25"/>
          <p:cNvGrpSpPr>
            <a:grpSpLocks/>
          </p:cNvGrpSpPr>
          <p:nvPr/>
        </p:nvGrpSpPr>
        <p:grpSpPr bwMode="auto">
          <a:xfrm>
            <a:off x="3203575" y="5516563"/>
            <a:ext cx="1585913" cy="1225550"/>
            <a:chOff x="2018" y="3475"/>
            <a:chExt cx="999" cy="772"/>
          </a:xfrm>
        </p:grpSpPr>
        <p:sp>
          <p:nvSpPr>
            <p:cNvPr id="26" name="Text Box 26"/>
            <p:cNvSpPr txBox="1">
              <a:spLocks noChangeArrowheads="1"/>
            </p:cNvSpPr>
            <p:nvPr/>
          </p:nvSpPr>
          <p:spPr bwMode="auto">
            <a:xfrm>
              <a:off x="2161" y="3560"/>
              <a:ext cx="712" cy="60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err="1" smtClean="0"/>
                <a:t>Secuencial</a:t>
              </a:r>
              <a:endParaRPr lang="fr-FR" sz="1400" dirty="0"/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MPI</a:t>
              </a:r>
            </a:p>
            <a:p>
              <a:pPr>
                <a:spcBef>
                  <a:spcPct val="50000"/>
                </a:spcBef>
              </a:pPr>
              <a:r>
                <a:rPr lang="fr-FR" sz="1400" dirty="0"/>
                <a:t>GPGPU …</a:t>
              </a:r>
            </a:p>
          </p:txBody>
        </p:sp>
        <p:sp>
          <p:nvSpPr>
            <p:cNvPr id="27" name="AutoShape 27"/>
            <p:cNvSpPr>
              <a:spLocks noChangeArrowheads="1"/>
            </p:cNvSpPr>
            <p:nvPr/>
          </p:nvSpPr>
          <p:spPr bwMode="auto">
            <a:xfrm>
              <a:off x="2018" y="3475"/>
              <a:ext cx="999" cy="772"/>
            </a:xfrm>
            <a:prstGeom prst="wedgeEllipseCallout">
              <a:avLst>
                <a:gd name="adj1" fmla="val -57009"/>
                <a:gd name="adj2" fmla="val -24222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grpSp>
        <p:nvGrpSpPr>
          <p:cNvPr id="28" name="Group 28"/>
          <p:cNvGrpSpPr>
            <a:grpSpLocks/>
          </p:cNvGrpSpPr>
          <p:nvPr/>
        </p:nvGrpSpPr>
        <p:grpSpPr bwMode="auto">
          <a:xfrm>
            <a:off x="2268538" y="1844675"/>
            <a:ext cx="1547812" cy="1223963"/>
            <a:chOff x="1020" y="981"/>
            <a:chExt cx="975" cy="771"/>
          </a:xfrm>
        </p:grpSpPr>
        <p:sp>
          <p:nvSpPr>
            <p:cNvPr id="29" name="Text Box 29"/>
            <p:cNvSpPr txBox="1">
              <a:spLocks noChangeArrowheads="1"/>
            </p:cNvSpPr>
            <p:nvPr/>
          </p:nvSpPr>
          <p:spPr bwMode="auto">
            <a:xfrm>
              <a:off x="1133" y="1273"/>
              <a:ext cx="86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fr-FR" sz="1400" dirty="0" smtClean="0"/>
                <a:t>Batch system</a:t>
              </a:r>
              <a:endParaRPr lang="fr-FR" sz="1400" dirty="0"/>
            </a:p>
          </p:txBody>
        </p:sp>
        <p:sp>
          <p:nvSpPr>
            <p:cNvPr id="30" name="AutoShape 30"/>
            <p:cNvSpPr>
              <a:spLocks noChangeArrowheads="1"/>
            </p:cNvSpPr>
            <p:nvPr/>
          </p:nvSpPr>
          <p:spPr bwMode="auto">
            <a:xfrm>
              <a:off x="1020" y="981"/>
              <a:ext cx="953" cy="771"/>
            </a:xfrm>
            <a:prstGeom prst="wedgeEllipseCallout">
              <a:avLst>
                <a:gd name="adj1" fmla="val 51995"/>
                <a:gd name="adj2" fmla="val 32361"/>
              </a:avLst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/>
              <a:endParaRPr lang="es-ES"/>
            </a:p>
          </p:txBody>
        </p:sp>
      </p:grpSp>
      <p:sp>
        <p:nvSpPr>
          <p:cNvPr id="31" name="Rectangle 31"/>
          <p:cNvSpPr>
            <a:spLocks noChangeArrowheads="1"/>
          </p:cNvSpPr>
          <p:nvPr/>
        </p:nvSpPr>
        <p:spPr bwMode="auto">
          <a:xfrm>
            <a:off x="2339975" y="4437063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2" name="Rectangle 32"/>
          <p:cNvSpPr>
            <a:spLocks noChangeArrowheads="1"/>
          </p:cNvSpPr>
          <p:nvPr/>
        </p:nvSpPr>
        <p:spPr bwMode="auto">
          <a:xfrm>
            <a:off x="2700338" y="47244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3" name="Rectangle 33"/>
          <p:cNvSpPr>
            <a:spLocks noChangeArrowheads="1"/>
          </p:cNvSpPr>
          <p:nvPr/>
        </p:nvSpPr>
        <p:spPr bwMode="auto">
          <a:xfrm>
            <a:off x="2916238" y="5157788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4" name="Rectangle 34"/>
          <p:cNvSpPr>
            <a:spLocks noChangeArrowheads="1"/>
          </p:cNvSpPr>
          <p:nvPr/>
        </p:nvSpPr>
        <p:spPr bwMode="auto">
          <a:xfrm>
            <a:off x="5795963" y="2781300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5" name="Rectangle 35"/>
          <p:cNvSpPr>
            <a:spLocks noChangeArrowheads="1"/>
          </p:cNvSpPr>
          <p:nvPr/>
        </p:nvSpPr>
        <p:spPr bwMode="auto">
          <a:xfrm>
            <a:off x="6516688" y="39338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6" name="Rectangle 36"/>
          <p:cNvSpPr>
            <a:spLocks noChangeArrowheads="1"/>
          </p:cNvSpPr>
          <p:nvPr/>
        </p:nvSpPr>
        <p:spPr bwMode="auto">
          <a:xfrm>
            <a:off x="6443663" y="2781300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7" name="Rectangle 37"/>
          <p:cNvSpPr>
            <a:spLocks noChangeArrowheads="1"/>
          </p:cNvSpPr>
          <p:nvPr/>
        </p:nvSpPr>
        <p:spPr bwMode="auto">
          <a:xfrm>
            <a:off x="6443663" y="3357563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4356100" y="4581525"/>
            <a:ext cx="215900" cy="215900"/>
          </a:xfrm>
          <a:prstGeom prst="rect">
            <a:avLst/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4572000" y="4581525"/>
            <a:ext cx="215900" cy="215900"/>
          </a:xfrm>
          <a:prstGeom prst="rect">
            <a:avLst/>
          </a:prstGeom>
          <a:solidFill>
            <a:srgbClr val="3366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4787900" y="4581525"/>
            <a:ext cx="215900" cy="215900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s-ES"/>
          </a:p>
        </p:txBody>
      </p:sp>
      <p:sp>
        <p:nvSpPr>
          <p:cNvPr id="42" name="CuadroTexto 41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940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FF00"/>
                                      </p:to>
                                    </p:animClr>
                                    <p:set>
                                      <p:cBhvr>
                                        <p:cTn id="6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7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5" grpId="0" animBg="1"/>
      <p:bldP spid="36" grpId="0" animBg="1"/>
      <p:bldP spid="37" grpId="0" animBg="1"/>
      <p:bldP spid="38" grpId="0" animBg="1"/>
      <p:bldP spid="38" grpId="1" animBg="1"/>
      <p:bldP spid="39" grpId="0" animBg="1"/>
      <p:bldP spid="39" grpId="1" animBg="1"/>
      <p:bldP spid="40" grpId="0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945170"/>
            <a:ext cx="7570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 smtClean="0"/>
              <a:t>Comunicaciones vía Local </a:t>
            </a:r>
            <a:r>
              <a:rPr lang="es-ES" dirty="0" err="1" smtClean="0"/>
              <a:t>Area</a:t>
            </a:r>
            <a:r>
              <a:rPr lang="es-ES" dirty="0" smtClean="0"/>
              <a:t> Networks.</a:t>
            </a:r>
          </a:p>
          <a:p>
            <a:endParaRPr lang="es-ES" dirty="0"/>
          </a:p>
          <a:p>
            <a:r>
              <a:rPr lang="es-ES" dirty="0" smtClean="0"/>
              <a:t>Algunos tipos de conexión: Gigabit ethernet (1 GB/s), </a:t>
            </a:r>
            <a:r>
              <a:rPr lang="es-ES" dirty="0" err="1" smtClean="0"/>
              <a:t>Infiniband</a:t>
            </a:r>
            <a:r>
              <a:rPr lang="es-ES" dirty="0" smtClean="0"/>
              <a:t> (2 Gb/s –  &gt; 1000 Gb/s)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1026" name="Picture 2" descr="https://encrypted-tbn1.gstatic.com/images?q=tbn:ANd9GcRhw5hxpJVRjiWRlWPTUW1C_XOFwn4AzcPp3ruRTVnHf_jd7OB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870" y="4701382"/>
            <a:ext cx="26289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0" name="Picture 2" descr="Image result for network switch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706" y="434895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2"/>
          <p:cNvSpPr/>
          <p:nvPr/>
        </p:nvSpPr>
        <p:spPr>
          <a:xfrm>
            <a:off x="323893" y="1165710"/>
            <a:ext cx="17024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>
                <a:solidFill>
                  <a:srgbClr val="0066CC"/>
                </a:solidFill>
              </a:rPr>
              <a:t>Capa de red</a:t>
            </a:r>
          </a:p>
        </p:txBody>
      </p:sp>
    </p:spTree>
    <p:extLst>
      <p:ext uri="{BB962C8B-B14F-4D97-AF65-F5344CB8AC3E}">
        <p14:creationId xmlns:p14="http://schemas.microsoft.com/office/powerpoint/2010/main" val="4082020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encrypted-tbn3.gstatic.com/images?q=tbn:ANd9GcSL0FBFKPslgtSv80DfAe37hMKxxxqqWrH1DnYd9ti54czMoQb8iQ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7724" y="2757033"/>
            <a:ext cx="2038350" cy="2238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s://encrypted-tbn2.gstatic.com/images?q=tbn:ANd9GcS-iZAdmu3TJqaf54_6Q9vN4zWItdjAmcz9sD27LrcbMyA8hv_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2478" y="2215878"/>
            <a:ext cx="3457575" cy="132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ubuntu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8106" y="4119109"/>
            <a:ext cx="285750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ángulo 7"/>
          <p:cNvSpPr/>
          <p:nvPr/>
        </p:nvSpPr>
        <p:spPr>
          <a:xfrm>
            <a:off x="323893" y="1165710"/>
            <a:ext cx="24844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operativo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9547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457980"/>
            <a:ext cx="7570816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sz="3200" b="1" dirty="0" smtClean="0"/>
          </a:p>
          <a:p>
            <a:r>
              <a:rPr lang="es-ES" dirty="0" smtClean="0"/>
              <a:t>Algunas tecnologías: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NAS: Network-</a:t>
            </a:r>
            <a:r>
              <a:rPr lang="es-ES" dirty="0" err="1" smtClean="0"/>
              <a:t>Attached</a:t>
            </a:r>
            <a:r>
              <a:rPr lang="es-ES" dirty="0" smtClean="0"/>
              <a:t> Storage: Sistema de almacenamiento especializado. Almacenamiento + File </a:t>
            </a:r>
            <a:r>
              <a:rPr lang="es-ES" dirty="0" err="1" smtClean="0"/>
              <a:t>System</a:t>
            </a:r>
            <a:endParaRPr lang="es-ES" dirty="0" smtClean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SAN: Storage </a:t>
            </a:r>
            <a:r>
              <a:rPr lang="es-ES" dirty="0" err="1" smtClean="0"/>
              <a:t>Area</a:t>
            </a:r>
            <a:r>
              <a:rPr lang="es-ES" dirty="0" smtClean="0"/>
              <a:t> Network: Diferentes dispositivos de almacenamiento conectados a servidores mediante una red local. 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/>
              <a:t>NFS: Network File </a:t>
            </a:r>
            <a:r>
              <a:rPr lang="es-ES" dirty="0" err="1"/>
              <a:t>System</a:t>
            </a:r>
            <a:r>
              <a:rPr lang="es-ES" dirty="0"/>
              <a:t>: Modelo </a:t>
            </a:r>
            <a:r>
              <a:rPr lang="es-ES" dirty="0" smtClean="0"/>
              <a:t>Cliente/Servidor</a:t>
            </a:r>
            <a:endParaRPr lang="es-ES" dirty="0"/>
          </a:p>
        </p:txBody>
      </p:sp>
      <p:pic>
        <p:nvPicPr>
          <p:cNvPr id="3074" name="Picture 2" descr="http://ictkm.cgiar.org/wp-content/uploads/2010/01/sanna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07" y="5146275"/>
            <a:ext cx="2683812" cy="1505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network file syste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76" y="4700521"/>
            <a:ext cx="3616325" cy="208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23893" y="1165710"/>
            <a:ext cx="27029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archivos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39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1614001"/>
            <a:ext cx="75708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s-ES" dirty="0" smtClean="0"/>
          </a:p>
          <a:p>
            <a:r>
              <a:rPr lang="es-ES" dirty="0" smtClean="0"/>
              <a:t>Algunos ejemplos:</a:t>
            </a:r>
          </a:p>
          <a:p>
            <a:endParaRPr lang="es-ES" dirty="0"/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NIS: Network </a:t>
            </a:r>
            <a:r>
              <a:rPr lang="es-ES" dirty="0" err="1" smtClean="0"/>
              <a:t>Information</a:t>
            </a:r>
            <a:r>
              <a:rPr lang="es-ES" dirty="0" smtClean="0"/>
              <a:t> </a:t>
            </a:r>
            <a:r>
              <a:rPr lang="es-ES" dirty="0" err="1" smtClean="0"/>
              <a:t>System</a:t>
            </a:r>
            <a:r>
              <a:rPr lang="es-ES" dirty="0" smtClean="0"/>
              <a:t>: Replicación de usuarios, modelo cliente servidor.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es-ES" dirty="0" smtClean="0"/>
              <a:t>LDAP: </a:t>
            </a:r>
            <a:r>
              <a:rPr lang="es-ES" dirty="0" err="1" smtClean="0"/>
              <a:t>Lightweight</a:t>
            </a:r>
            <a:r>
              <a:rPr lang="es-ES" dirty="0" smtClean="0"/>
              <a:t> </a:t>
            </a:r>
            <a:r>
              <a:rPr lang="es-ES" dirty="0" err="1" smtClean="0"/>
              <a:t>Directory</a:t>
            </a:r>
            <a:r>
              <a:rPr lang="es-ES" dirty="0" smtClean="0"/>
              <a:t> Access </a:t>
            </a:r>
            <a:r>
              <a:rPr lang="es-ES" dirty="0" err="1" smtClean="0"/>
              <a:t>Protocol</a:t>
            </a:r>
            <a:r>
              <a:rPr lang="es-ES" dirty="0" smtClean="0"/>
              <a:t>: Mayor robustez, esquema completo de información (usuarios, </a:t>
            </a:r>
            <a:r>
              <a:rPr lang="es-ES" dirty="0" err="1" smtClean="0"/>
              <a:t>info</a:t>
            </a:r>
            <a:r>
              <a:rPr lang="es-ES" dirty="0" smtClean="0"/>
              <a:t> asociada, etc.), Cliente-Servidor. </a:t>
            </a:r>
            <a:endParaRPr lang="es-ES" dirty="0"/>
          </a:p>
          <a:p>
            <a:pPr marL="285750" indent="-285750">
              <a:buFont typeface="Arial"/>
              <a:buChar char="•"/>
            </a:pPr>
            <a:endParaRPr lang="es-ES" dirty="0"/>
          </a:p>
        </p:txBody>
      </p:sp>
      <p:pic>
        <p:nvPicPr>
          <p:cNvPr id="2050" name="Picture 2" descr="http://cdn.ws.citrix.com/wp-content/uploads/2010/11/ldap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1941" y="4622073"/>
            <a:ext cx="2426635" cy="1613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5577840" y="6232211"/>
            <a:ext cx="4572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CO" sz="800" dirty="0"/>
              <a:t>http://blogs.citrix.com/2010/11/05/load-balancing-ldap-authentication/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7245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usuarios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419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2"/>
          <p:cNvSpPr txBox="1">
            <a:spLocks noChangeArrowheads="1"/>
          </p:cNvSpPr>
          <p:nvPr/>
        </p:nvSpPr>
        <p:spPr bwMode="auto">
          <a:xfrm>
            <a:off x="323893" y="1908783"/>
            <a:ext cx="8718507" cy="30777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rgbClr val="0066CC"/>
                </a:solidFill>
              </a:rPr>
              <a:t>Manejador de </a:t>
            </a:r>
            <a:r>
              <a:rPr lang="es-ES" sz="2000" b="1" dirty="0" smtClean="0">
                <a:solidFill>
                  <a:srgbClr val="0066CC"/>
                </a:solidFill>
              </a:rPr>
              <a:t>recursos</a:t>
            </a:r>
            <a:endParaRPr lang="es-ES" sz="2000" b="1" dirty="0">
              <a:solidFill>
                <a:srgbClr val="0066CC"/>
              </a:solidFill>
            </a:endParaRP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algn="just">
              <a:spcBef>
                <a:spcPct val="50000"/>
              </a:spcBef>
            </a:pPr>
            <a:r>
              <a:rPr lang="en-GB" sz="1600" dirty="0"/>
              <a:t>Software </a:t>
            </a:r>
            <a:r>
              <a:rPr lang="en-GB" sz="1600" dirty="0" err="1" smtClean="0"/>
              <a:t>encargado</a:t>
            </a:r>
            <a:r>
              <a:rPr lang="en-GB" sz="1600" dirty="0" smtClean="0"/>
              <a:t> del </a:t>
            </a:r>
            <a:r>
              <a:rPr lang="en-GB" sz="1600" dirty="0" err="1" smtClean="0"/>
              <a:t>monitoreo</a:t>
            </a:r>
            <a:r>
              <a:rPr lang="en-GB" sz="1600" dirty="0" smtClean="0"/>
              <a:t> y </a:t>
            </a:r>
            <a:r>
              <a:rPr lang="en-GB" sz="1600" dirty="0" err="1" smtClean="0"/>
              <a:t>administración</a:t>
            </a:r>
            <a:r>
              <a:rPr lang="en-GB" sz="1600" dirty="0" smtClean="0"/>
              <a:t> de los </a:t>
            </a:r>
            <a:r>
              <a:rPr lang="en-GB" sz="1600" dirty="0" err="1" smtClean="0"/>
              <a:t>recursos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 en </a:t>
            </a:r>
            <a:r>
              <a:rPr lang="en-GB" sz="1600" dirty="0" err="1" smtClean="0"/>
              <a:t>una</a:t>
            </a:r>
            <a:r>
              <a:rPr lang="en-GB" sz="1600" dirty="0" smtClean="0"/>
              <a:t> </a:t>
            </a:r>
            <a:r>
              <a:rPr lang="en-GB" sz="1600" dirty="0" err="1" smtClean="0"/>
              <a:t>plataforma</a:t>
            </a:r>
            <a:r>
              <a:rPr lang="en-GB" sz="1600" dirty="0" smtClean="0"/>
              <a:t> </a:t>
            </a:r>
            <a:r>
              <a:rPr lang="en-GB" sz="1600" dirty="0" err="1" smtClean="0"/>
              <a:t>distribuida</a:t>
            </a:r>
            <a:r>
              <a:rPr lang="en-GB" sz="1600" dirty="0" smtClean="0"/>
              <a:t> </a:t>
            </a:r>
            <a:r>
              <a:rPr lang="en-GB" sz="1600" dirty="0" err="1" smtClean="0"/>
              <a:t>por</a:t>
            </a:r>
            <a:r>
              <a:rPr lang="en-GB" sz="1600" dirty="0" smtClean="0"/>
              <a:t> </a:t>
            </a:r>
            <a:r>
              <a:rPr lang="en-GB" sz="1600" dirty="0" err="1" smtClean="0"/>
              <a:t>ejm</a:t>
            </a:r>
            <a:r>
              <a:rPr lang="en-GB" sz="1600" dirty="0" smtClean="0"/>
              <a:t>. hardware (</a:t>
            </a:r>
            <a:r>
              <a:rPr lang="en-GB" sz="1600" dirty="0" err="1" smtClean="0"/>
              <a:t>Nodos</a:t>
            </a:r>
            <a:r>
              <a:rPr lang="en-GB" sz="1600" dirty="0" smtClean="0"/>
              <a:t>, CPUs, GPUs, Interfaces de red) o software (</a:t>
            </a:r>
            <a:r>
              <a:rPr lang="en-GB" sz="1600" dirty="0" err="1" smtClean="0"/>
              <a:t>Aplicaciones</a:t>
            </a:r>
            <a:r>
              <a:rPr lang="en-GB" sz="1600" dirty="0" smtClean="0"/>
              <a:t>, </a:t>
            </a:r>
            <a:r>
              <a:rPr lang="en-GB" sz="1600" dirty="0" err="1" smtClean="0"/>
              <a:t>licencias</a:t>
            </a:r>
            <a:r>
              <a:rPr lang="en-GB" sz="1600" dirty="0" smtClean="0"/>
              <a:t>). </a:t>
            </a:r>
            <a:endParaRPr lang="en-GB" sz="2400" dirty="0">
              <a:solidFill>
                <a:schemeClr val="accent2"/>
              </a:solidFill>
            </a:endParaRPr>
          </a:p>
          <a:p>
            <a:pPr algn="just">
              <a:spcBef>
                <a:spcPct val="50000"/>
              </a:spcBef>
            </a:pPr>
            <a:r>
              <a:rPr lang="es-ES" sz="2000" b="1" dirty="0">
                <a:solidFill>
                  <a:srgbClr val="0066CC"/>
                </a:solidFill>
              </a:rPr>
              <a:t>Calendarizador</a:t>
            </a:r>
            <a:endParaRPr lang="es-ES" sz="2400" b="1" dirty="0">
              <a:solidFill>
                <a:srgbClr val="0066CC"/>
              </a:solidFill>
            </a:endParaRPr>
          </a:p>
          <a:p>
            <a:pPr algn="just">
              <a:spcBef>
                <a:spcPct val="50000"/>
              </a:spcBef>
            </a:pPr>
            <a:endParaRPr lang="en-US" sz="1600" dirty="0" smtClean="0"/>
          </a:p>
          <a:p>
            <a:pPr algn="just">
              <a:spcBef>
                <a:spcPct val="50000"/>
              </a:spcBef>
            </a:pPr>
            <a:r>
              <a:rPr lang="en-US" sz="1600" dirty="0" smtClean="0"/>
              <a:t>Software </a:t>
            </a:r>
            <a:r>
              <a:rPr lang="en-US" sz="1600" dirty="0" err="1" smtClean="0"/>
              <a:t>encargado</a:t>
            </a:r>
            <a:r>
              <a:rPr lang="en-US" sz="1600" dirty="0" smtClean="0"/>
              <a:t> de </a:t>
            </a:r>
            <a:r>
              <a:rPr lang="en-US" sz="1600" dirty="0" err="1" smtClean="0"/>
              <a:t>asignación</a:t>
            </a:r>
            <a:r>
              <a:rPr lang="en-US" sz="1600" dirty="0" smtClean="0"/>
              <a:t> de </a:t>
            </a:r>
            <a:r>
              <a:rPr lang="en-US" sz="1600" dirty="0" err="1" smtClean="0"/>
              <a:t>recursos</a:t>
            </a:r>
            <a:r>
              <a:rPr lang="en-US" sz="1600" dirty="0" smtClean="0"/>
              <a:t> para </a:t>
            </a:r>
            <a:r>
              <a:rPr lang="en-US" sz="1600" dirty="0" err="1" smtClean="0"/>
              <a:t>trabajos</a:t>
            </a:r>
            <a:r>
              <a:rPr lang="en-US" sz="1600" dirty="0" smtClean="0"/>
              <a:t>. </a:t>
            </a:r>
            <a:r>
              <a:rPr lang="en-US" sz="1600" dirty="0" err="1" smtClean="0"/>
              <a:t>Implementa</a:t>
            </a:r>
            <a:r>
              <a:rPr lang="en-US" sz="1600" dirty="0" smtClean="0"/>
              <a:t> un </a:t>
            </a:r>
            <a:r>
              <a:rPr lang="en-US" sz="1600" dirty="0" err="1" smtClean="0"/>
              <a:t>conjunto</a:t>
            </a:r>
            <a:r>
              <a:rPr lang="en-US" sz="1600" dirty="0" smtClean="0"/>
              <a:t> de </a:t>
            </a:r>
            <a:r>
              <a:rPr lang="en-US" sz="1600" dirty="0" err="1" smtClean="0"/>
              <a:t>políticas</a:t>
            </a:r>
            <a:r>
              <a:rPr lang="en-US" sz="1600" dirty="0" smtClean="0"/>
              <a:t> para </a:t>
            </a:r>
            <a:r>
              <a:rPr lang="en-US" sz="1600" dirty="0" err="1" smtClean="0"/>
              <a:t>describir</a:t>
            </a:r>
            <a:r>
              <a:rPr lang="en-US" sz="1600" dirty="0" smtClean="0"/>
              <a:t> un </a:t>
            </a:r>
            <a:r>
              <a:rPr lang="en-US" sz="1600" dirty="0" err="1" smtClean="0"/>
              <a:t>esquema</a:t>
            </a:r>
            <a:r>
              <a:rPr lang="en-US" sz="1600" dirty="0" smtClean="0"/>
              <a:t> de </a:t>
            </a:r>
            <a:r>
              <a:rPr lang="en-US" sz="1600" dirty="0" err="1" smtClean="0"/>
              <a:t>priorización</a:t>
            </a:r>
            <a:r>
              <a:rPr lang="en-US" sz="1600" dirty="0" smtClean="0"/>
              <a:t> en un </a:t>
            </a:r>
            <a:r>
              <a:rPr lang="en-US" sz="1600" dirty="0" err="1" smtClean="0"/>
              <a:t>ambiente</a:t>
            </a:r>
            <a:r>
              <a:rPr lang="en-US" sz="1600" dirty="0" smtClean="0"/>
              <a:t> de </a:t>
            </a:r>
            <a:r>
              <a:rPr lang="en-US" sz="1600" dirty="0" err="1" smtClean="0"/>
              <a:t>ejecución</a:t>
            </a:r>
            <a:r>
              <a:rPr lang="en-US" sz="1600" dirty="0" smtClean="0"/>
              <a:t> de multiples </a:t>
            </a:r>
            <a:r>
              <a:rPr lang="en-US" sz="1600" dirty="0" err="1" smtClean="0"/>
              <a:t>trabajos</a:t>
            </a:r>
            <a:endParaRPr lang="en-US" sz="1600" dirty="0"/>
          </a:p>
        </p:txBody>
      </p:sp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138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194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Introducción</a:t>
            </a:r>
          </a:p>
        </p:txBody>
      </p:sp>
    </p:spTree>
    <p:extLst>
      <p:ext uri="{BB962C8B-B14F-4D97-AF65-F5344CB8AC3E}">
        <p14:creationId xmlns:p14="http://schemas.microsoft.com/office/powerpoint/2010/main" val="1048405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323893" y="1883383"/>
            <a:ext cx="7775575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GB" sz="1600" dirty="0" err="1" smtClean="0"/>
              <a:t>Algunas</a:t>
            </a:r>
            <a:r>
              <a:rPr lang="en-GB" sz="1600" dirty="0" smtClean="0"/>
              <a:t> </a:t>
            </a:r>
            <a:r>
              <a:rPr lang="en-GB" sz="1600" dirty="0" err="1" smtClean="0"/>
              <a:t>soluciones</a:t>
            </a:r>
            <a:r>
              <a:rPr lang="en-GB" sz="1600" dirty="0" smtClean="0"/>
              <a:t> </a:t>
            </a:r>
            <a:r>
              <a:rPr lang="en-GB" sz="1600" dirty="0" err="1" smtClean="0"/>
              <a:t>disponibles</a:t>
            </a:r>
            <a:r>
              <a:rPr lang="en-GB" sz="1600" dirty="0" smtClean="0"/>
              <a:t>: </a:t>
            </a:r>
          </a:p>
          <a:p>
            <a:pPr>
              <a:spcBef>
                <a:spcPct val="50000"/>
              </a:spcBef>
            </a:pPr>
            <a:endParaRPr lang="en-GB" sz="1600" dirty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PBS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Torque/Maui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Torque/MOAB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SGE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smtClean="0"/>
              <a:t>OGS</a:t>
            </a:r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Slurm</a:t>
            </a:r>
            <a:endParaRPr lang="en-GB" sz="1600" dirty="0" smtClean="0"/>
          </a:p>
          <a:p>
            <a:pPr marL="742950" lvl="1" indent="-285750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en-GB" sz="1600" dirty="0" err="1" smtClean="0"/>
              <a:t>PBSPro</a:t>
            </a:r>
            <a:endParaRPr lang="en-GB" sz="1600" dirty="0" smtClean="0"/>
          </a:p>
        </p:txBody>
      </p:sp>
      <p:pic>
        <p:nvPicPr>
          <p:cNvPr id="7170" name="Picture 2" descr="http://www.mathworks.com/products/distriben/supported/sched/images/pbs_logo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5061539"/>
            <a:ext cx="2381250" cy="1057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http://www.gompute.com/documents/11115/34054/OGS+Logo/7d57cbf3-82e6-4027-b1fa-175c02e4a23f?t=135359207888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5483" y="3960875"/>
            <a:ext cx="1857375" cy="104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23893" y="1165710"/>
            <a:ext cx="22887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Sistema de colas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7705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pic>
        <p:nvPicPr>
          <p:cNvPr id="5122" name="Picture 2" descr="Image result for message passing interfac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02" y="2733675"/>
            <a:ext cx="28575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cud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5" y="3200399"/>
            <a:ext cx="2857500" cy="1733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9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  <p:sp>
        <p:nvSpPr>
          <p:cNvPr id="6" name="Rectángulo 5"/>
          <p:cNvSpPr/>
          <p:nvPr/>
        </p:nvSpPr>
        <p:spPr>
          <a:xfrm>
            <a:off x="3013167" y="3622759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007428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5007428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5007428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5007428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5007428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4" name="Flecha derecha 33"/>
          <p:cNvSpPr/>
          <p:nvPr/>
        </p:nvSpPr>
        <p:spPr>
          <a:xfrm>
            <a:off x="4036422" y="3766451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0" name="CuadroTexto 9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6799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/>
          <p:cNvSpPr/>
          <p:nvPr/>
        </p:nvSpPr>
        <p:spPr>
          <a:xfrm>
            <a:off x="2926079" y="3126376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2926079" y="351826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1" name="Rectángulo 30"/>
          <p:cNvSpPr/>
          <p:nvPr/>
        </p:nvSpPr>
        <p:spPr>
          <a:xfrm>
            <a:off x="2926079" y="391014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2" name="Rectángulo 31"/>
          <p:cNvSpPr/>
          <p:nvPr/>
        </p:nvSpPr>
        <p:spPr>
          <a:xfrm>
            <a:off x="2926079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3" name="Rectángulo 32"/>
          <p:cNvSpPr/>
          <p:nvPr/>
        </p:nvSpPr>
        <p:spPr>
          <a:xfrm>
            <a:off x="2926079" y="469391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0" name="Flecha derecha 9"/>
          <p:cNvSpPr/>
          <p:nvPr/>
        </p:nvSpPr>
        <p:spPr>
          <a:xfrm>
            <a:off x="3740330" y="379693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6309359" y="3274421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037908" y="429767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5913121" y="430202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6831873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7696201" y="4293303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6074227" y="3080914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5795556" y="2857111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922520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5799911" y="4188818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6723019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7580814" y="4201876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5632268" y="4833249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5451566" y="3796934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7280366" y="3826628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6309359" y="3812087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6884125" y="3826628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ángulo 28"/>
          <p:cNvSpPr/>
          <p:nvPr/>
        </p:nvSpPr>
        <p:spPr>
          <a:xfrm>
            <a:off x="2838994" y="2978331"/>
            <a:ext cx="775063" cy="2098766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0" name="CuadroTexto 29"/>
          <p:cNvSpPr txBox="1"/>
          <p:nvPr/>
        </p:nvSpPr>
        <p:spPr>
          <a:xfrm>
            <a:off x="2704012" y="2710041"/>
            <a:ext cx="8795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200" dirty="0" smtClean="0"/>
              <a:t>Tarea</a:t>
            </a:r>
            <a:endParaRPr lang="es-CO" sz="1200" dirty="0"/>
          </a:p>
        </p:txBody>
      </p:sp>
      <p:sp>
        <p:nvSpPr>
          <p:cNvPr id="35" name="CuadroTexto 34"/>
          <p:cNvSpPr txBox="1"/>
          <p:nvPr/>
        </p:nvSpPr>
        <p:spPr>
          <a:xfrm>
            <a:off x="7879085" y="3850264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6" name="CuadroTexto 35"/>
          <p:cNvSpPr txBox="1"/>
          <p:nvPr/>
        </p:nvSpPr>
        <p:spPr>
          <a:xfrm>
            <a:off x="1045029" y="5625737"/>
            <a:ext cx="309154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000" dirty="0" smtClean="0"/>
              <a:t>Número de </a:t>
            </a:r>
            <a:r>
              <a:rPr lang="es-MX" sz="1000" dirty="0" err="1" smtClean="0"/>
              <a:t>subtareas</a:t>
            </a:r>
            <a:r>
              <a:rPr lang="es-MX" sz="1000" dirty="0" smtClean="0"/>
              <a:t> depende de cada aplicación</a:t>
            </a:r>
            <a:endParaRPr lang="es-CO" sz="1000" dirty="0"/>
          </a:p>
        </p:txBody>
      </p:sp>
      <p:sp>
        <p:nvSpPr>
          <p:cNvPr id="34" name="CuadroTexto 3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38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2760733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echa derecha 9"/>
          <p:cNvSpPr/>
          <p:nvPr/>
        </p:nvSpPr>
        <p:spPr>
          <a:xfrm>
            <a:off x="4222572" y="3708714"/>
            <a:ext cx="844732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1" name="Rectángulo 10"/>
          <p:cNvSpPr/>
          <p:nvPr/>
        </p:nvSpPr>
        <p:spPr>
          <a:xfrm>
            <a:off x="1815737" y="3382143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588899" y="4422808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3" name="Rectángulo 12"/>
          <p:cNvSpPr/>
          <p:nvPr/>
        </p:nvSpPr>
        <p:spPr>
          <a:xfrm>
            <a:off x="1446708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4" name="Rectángulo 13"/>
          <p:cNvSpPr/>
          <p:nvPr/>
        </p:nvSpPr>
        <p:spPr>
          <a:xfrm>
            <a:off x="2346960" y="4426800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15" name="Rectángulo 14"/>
          <p:cNvSpPr/>
          <p:nvPr/>
        </p:nvSpPr>
        <p:spPr>
          <a:xfrm>
            <a:off x="3219996" y="4430014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2" name="Rectángulo 1"/>
          <p:cNvSpPr/>
          <p:nvPr/>
        </p:nvSpPr>
        <p:spPr>
          <a:xfrm>
            <a:off x="1580605" y="3188636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3" name="CuadroTexto 2"/>
          <p:cNvSpPr txBox="1"/>
          <p:nvPr/>
        </p:nvSpPr>
        <p:spPr>
          <a:xfrm>
            <a:off x="1301934" y="2964833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" name="Rectángulo 3"/>
          <p:cNvSpPr/>
          <p:nvPr/>
        </p:nvSpPr>
        <p:spPr>
          <a:xfrm>
            <a:off x="428898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19" name="Rectángulo 18"/>
          <p:cNvSpPr/>
          <p:nvPr/>
        </p:nvSpPr>
        <p:spPr>
          <a:xfrm>
            <a:off x="1306289" y="4296540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0" name="Rectángulo 19"/>
          <p:cNvSpPr/>
          <p:nvPr/>
        </p:nvSpPr>
        <p:spPr>
          <a:xfrm>
            <a:off x="2241371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1" name="Rectángulo 20"/>
          <p:cNvSpPr/>
          <p:nvPr/>
        </p:nvSpPr>
        <p:spPr>
          <a:xfrm>
            <a:off x="3111135" y="429113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2" name="CuadroTexto 21"/>
          <p:cNvSpPr txBox="1"/>
          <p:nvPr/>
        </p:nvSpPr>
        <p:spPr>
          <a:xfrm>
            <a:off x="1138646" y="4940971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8" name="Conector recto de flecha 17"/>
          <p:cNvCxnSpPr/>
          <p:nvPr/>
        </p:nvCxnSpPr>
        <p:spPr>
          <a:xfrm flipV="1">
            <a:off x="957944" y="3904656"/>
            <a:ext cx="461555" cy="25254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ector recto de flecha 23"/>
          <p:cNvCxnSpPr/>
          <p:nvPr/>
        </p:nvCxnSpPr>
        <p:spPr>
          <a:xfrm flipH="1" flipV="1">
            <a:off x="2786744" y="3934350"/>
            <a:ext cx="533404" cy="28162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ector recto de flecha 25"/>
          <p:cNvCxnSpPr/>
          <p:nvPr/>
        </p:nvCxnSpPr>
        <p:spPr>
          <a:xfrm flipV="1">
            <a:off x="1815737" y="3919809"/>
            <a:ext cx="0" cy="27726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Conector recto de flecha 27"/>
          <p:cNvCxnSpPr/>
          <p:nvPr/>
        </p:nvCxnSpPr>
        <p:spPr>
          <a:xfrm flipV="1">
            <a:off x="2390503" y="3934350"/>
            <a:ext cx="0" cy="26272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CuadroTexto 34"/>
          <p:cNvSpPr txBox="1"/>
          <p:nvPr/>
        </p:nvSpPr>
        <p:spPr>
          <a:xfrm>
            <a:off x="3385463" y="3957986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Distribución de datos</a:t>
            </a:r>
            <a:endParaRPr lang="es-CO" sz="800" dirty="0"/>
          </a:p>
        </p:txBody>
      </p:sp>
      <p:sp>
        <p:nvSpPr>
          <p:cNvPr id="34" name="Rectángulo 33"/>
          <p:cNvSpPr/>
          <p:nvPr/>
        </p:nvSpPr>
        <p:spPr>
          <a:xfrm>
            <a:off x="6771998" y="4535404"/>
            <a:ext cx="574766" cy="278674"/>
          </a:xfrm>
          <a:prstGeom prst="rect">
            <a:avLst/>
          </a:prstGeom>
          <a:gradFill flip="none" rotWithShape="1">
            <a:gsLst>
              <a:gs pos="0">
                <a:srgbClr val="FF0000">
                  <a:tint val="66000"/>
                  <a:satMod val="160000"/>
                </a:srgbClr>
              </a:gs>
              <a:gs pos="50000">
                <a:srgbClr val="FF0000">
                  <a:tint val="44500"/>
                  <a:satMod val="160000"/>
                </a:srgbClr>
              </a:gs>
              <a:gs pos="100000">
                <a:srgbClr val="FF0000">
                  <a:tint val="23500"/>
                  <a:satMod val="160000"/>
                </a:srgbClr>
              </a:gs>
            </a:gsLst>
            <a:lin ang="810000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Subtarea principal</a:t>
            </a:r>
            <a:endParaRPr lang="es-CO" sz="800" dirty="0">
              <a:solidFill>
                <a:schemeClr val="tx1"/>
              </a:solidFill>
            </a:endParaRPr>
          </a:p>
        </p:txBody>
      </p:sp>
      <p:sp>
        <p:nvSpPr>
          <p:cNvPr id="37" name="Rectángulo 36"/>
          <p:cNvSpPr/>
          <p:nvPr/>
        </p:nvSpPr>
        <p:spPr>
          <a:xfrm>
            <a:off x="5364481" y="3288639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8" name="Rectángulo 37"/>
          <p:cNvSpPr/>
          <p:nvPr/>
        </p:nvSpPr>
        <p:spPr>
          <a:xfrm>
            <a:off x="6239694" y="3292997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39" name="Rectángulo 38"/>
          <p:cNvSpPr/>
          <p:nvPr/>
        </p:nvSpPr>
        <p:spPr>
          <a:xfrm>
            <a:off x="7158446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0" name="Rectángulo 39"/>
          <p:cNvSpPr/>
          <p:nvPr/>
        </p:nvSpPr>
        <p:spPr>
          <a:xfrm>
            <a:off x="8022774" y="3284272"/>
            <a:ext cx="574766" cy="27867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800" dirty="0" smtClean="0">
                <a:solidFill>
                  <a:schemeClr val="tx1"/>
                </a:solidFill>
              </a:rPr>
              <a:t>Subtare</a:t>
            </a:r>
            <a:r>
              <a:rPr lang="es-MX" sz="800" dirty="0">
                <a:solidFill>
                  <a:schemeClr val="tx1"/>
                </a:solidFill>
              </a:rPr>
              <a:t>a</a:t>
            </a:r>
            <a:endParaRPr lang="es-CO" dirty="0"/>
          </a:p>
        </p:txBody>
      </p:sp>
      <p:sp>
        <p:nvSpPr>
          <p:cNvPr id="41" name="Rectángulo 40"/>
          <p:cNvSpPr/>
          <p:nvPr/>
        </p:nvSpPr>
        <p:spPr>
          <a:xfrm>
            <a:off x="6536866" y="4341897"/>
            <a:ext cx="1045029" cy="670558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2" name="CuadroTexto 41"/>
          <p:cNvSpPr txBox="1"/>
          <p:nvPr/>
        </p:nvSpPr>
        <p:spPr>
          <a:xfrm>
            <a:off x="6258195" y="4118094"/>
            <a:ext cx="180050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Nodo, Proceso, hilo maestro, ID = 0</a:t>
            </a:r>
            <a:endParaRPr lang="es-CO" sz="800" dirty="0"/>
          </a:p>
        </p:txBody>
      </p:sp>
      <p:sp>
        <p:nvSpPr>
          <p:cNvPr id="43" name="Rectángulo 42"/>
          <p:cNvSpPr/>
          <p:nvPr/>
        </p:nvSpPr>
        <p:spPr>
          <a:xfrm>
            <a:off x="5249093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4" name="Rectángulo 43"/>
          <p:cNvSpPr/>
          <p:nvPr/>
        </p:nvSpPr>
        <p:spPr>
          <a:xfrm>
            <a:off x="6126484" y="3179787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5" name="Rectángulo 44"/>
          <p:cNvSpPr/>
          <p:nvPr/>
        </p:nvSpPr>
        <p:spPr>
          <a:xfrm>
            <a:off x="7049592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6" name="Rectángulo 45"/>
          <p:cNvSpPr/>
          <p:nvPr/>
        </p:nvSpPr>
        <p:spPr>
          <a:xfrm>
            <a:off x="7907387" y="3192845"/>
            <a:ext cx="805541" cy="505094"/>
          </a:xfrm>
          <a:prstGeom prst="rect">
            <a:avLst/>
          </a:prstGeom>
          <a:noFill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47" name="CuadroTexto 46"/>
          <p:cNvSpPr txBox="1"/>
          <p:nvPr/>
        </p:nvSpPr>
        <p:spPr>
          <a:xfrm>
            <a:off x="6054634" y="2926815"/>
            <a:ext cx="21815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Nodos, Procesos, hilos esclavos </a:t>
            </a:r>
            <a:r>
              <a:rPr lang="es-MX" sz="800" dirty="0"/>
              <a:t>ID = </a:t>
            </a:r>
            <a:r>
              <a:rPr lang="es-MX" sz="800" dirty="0" smtClean="0"/>
              <a:t>{1,2,….n}</a:t>
            </a:r>
            <a:endParaRPr lang="es-CO" sz="800" dirty="0"/>
          </a:p>
          <a:p>
            <a:endParaRPr lang="es-CO" sz="800" dirty="0"/>
          </a:p>
        </p:txBody>
      </p:sp>
      <p:cxnSp>
        <p:nvCxnSpPr>
          <p:cNvPr id="17" name="Conector recto de flecha 16"/>
          <p:cNvCxnSpPr/>
          <p:nvPr/>
        </p:nvCxnSpPr>
        <p:spPr>
          <a:xfrm>
            <a:off x="5812970" y="3779540"/>
            <a:ext cx="426724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ector recto de flecha 24"/>
          <p:cNvCxnSpPr/>
          <p:nvPr/>
        </p:nvCxnSpPr>
        <p:spPr>
          <a:xfrm>
            <a:off x="6771998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cto de flecha 52"/>
          <p:cNvCxnSpPr/>
          <p:nvPr/>
        </p:nvCxnSpPr>
        <p:spPr>
          <a:xfrm>
            <a:off x="7446912" y="3732210"/>
            <a:ext cx="0" cy="322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Conector recto de flecha 54"/>
          <p:cNvCxnSpPr/>
          <p:nvPr/>
        </p:nvCxnSpPr>
        <p:spPr>
          <a:xfrm flipV="1">
            <a:off x="7855133" y="3779540"/>
            <a:ext cx="381003" cy="33855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CuadroTexto 55"/>
          <p:cNvSpPr txBox="1"/>
          <p:nvPr/>
        </p:nvSpPr>
        <p:spPr>
          <a:xfrm>
            <a:off x="8077201" y="3934350"/>
            <a:ext cx="9056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800" dirty="0" smtClean="0"/>
              <a:t>&lt;Sincronización de datos&gt;</a:t>
            </a:r>
            <a:endParaRPr lang="es-CO" sz="800" dirty="0"/>
          </a:p>
        </p:txBody>
      </p:sp>
      <p:sp>
        <p:nvSpPr>
          <p:cNvPr id="57" name="Flecha derecha 56"/>
          <p:cNvSpPr/>
          <p:nvPr/>
        </p:nvSpPr>
        <p:spPr>
          <a:xfrm rot="5400000">
            <a:off x="6866710" y="5279001"/>
            <a:ext cx="522513" cy="391884"/>
          </a:xfrm>
          <a:prstGeom prst="rightArrow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58" name="Rectángulo 57"/>
          <p:cNvSpPr/>
          <p:nvPr/>
        </p:nvSpPr>
        <p:spPr>
          <a:xfrm>
            <a:off x="6684913" y="5869571"/>
            <a:ext cx="896982" cy="67926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200" dirty="0" smtClean="0">
                <a:solidFill>
                  <a:schemeClr val="tx1"/>
                </a:solidFill>
              </a:rPr>
              <a:t>Tarea</a:t>
            </a:r>
            <a:endParaRPr lang="es-CO" sz="1200" dirty="0">
              <a:solidFill>
                <a:schemeClr val="tx1"/>
              </a:solidFill>
            </a:endParaRPr>
          </a:p>
        </p:txBody>
      </p:sp>
      <p:sp>
        <p:nvSpPr>
          <p:cNvPr id="48" name="CuadroTexto 47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9" name="Rectángulo 48"/>
          <p:cNvSpPr/>
          <p:nvPr/>
        </p:nvSpPr>
        <p:spPr>
          <a:xfrm>
            <a:off x="323893" y="1165710"/>
            <a:ext cx="1777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b="1" dirty="0" smtClean="0">
                <a:solidFill>
                  <a:srgbClr val="0066CC"/>
                </a:solidFill>
              </a:rPr>
              <a:t>Aplicaciones</a:t>
            </a:r>
            <a:endParaRPr lang="es-ES" sz="2400" b="1" dirty="0">
              <a:solidFill>
                <a:srgbClr val="0066CC"/>
              </a:solidFill>
            </a:endParaRPr>
          </a:p>
        </p:txBody>
      </p:sp>
      <p:sp>
        <p:nvSpPr>
          <p:cNvPr id="51" name="Text Box 2"/>
          <p:cNvSpPr txBox="1">
            <a:spLocks noChangeArrowheads="1"/>
          </p:cNvSpPr>
          <p:nvPr/>
        </p:nvSpPr>
        <p:spPr bwMode="auto">
          <a:xfrm>
            <a:off x="323893" y="1913558"/>
            <a:ext cx="777557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s-MX" b="1" dirty="0" smtClean="0">
                <a:solidFill>
                  <a:srgbClr val="0066CC"/>
                </a:solidFill>
              </a:rPr>
              <a:t>Paralelización (Modelo Maestro/Esclavos)</a:t>
            </a:r>
            <a:endParaRPr lang="en-GB" sz="1200" dirty="0" smtClean="0"/>
          </a:p>
        </p:txBody>
      </p:sp>
    </p:spTree>
    <p:extLst>
      <p:ext uri="{BB962C8B-B14F-4D97-AF65-F5344CB8AC3E}">
        <p14:creationId xmlns:p14="http://schemas.microsoft.com/office/powerpoint/2010/main" val="3940240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Supercomputación + Robótica</a:t>
            </a:r>
          </a:p>
        </p:txBody>
      </p:sp>
    </p:spTree>
    <p:extLst>
      <p:ext uri="{BB962C8B-B14F-4D97-AF65-F5344CB8AC3E}">
        <p14:creationId xmlns:p14="http://schemas.microsoft.com/office/powerpoint/2010/main" val="27288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967" y="1443792"/>
            <a:ext cx="4193774" cy="4312117"/>
          </a:xfrm>
          <a:prstGeom prst="rect">
            <a:avLst/>
          </a:prstGeom>
        </p:spPr>
      </p:pic>
      <p:pic>
        <p:nvPicPr>
          <p:cNvPr id="10" name="Picture 4" descr="Image result for 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72" y="2243311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/>
          <p:cNvSpPr txBox="1"/>
          <p:nvPr/>
        </p:nvSpPr>
        <p:spPr>
          <a:xfrm>
            <a:off x="1475681" y="5996324"/>
            <a:ext cx="2107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Supercomputador</a:t>
            </a:r>
            <a:endParaRPr lang="en-US" sz="2000" b="1" dirty="0"/>
          </a:p>
        </p:txBody>
      </p:sp>
      <p:sp>
        <p:nvSpPr>
          <p:cNvPr id="8" name="CuadroTexto 7"/>
          <p:cNvSpPr txBox="1"/>
          <p:nvPr/>
        </p:nvSpPr>
        <p:spPr>
          <a:xfrm>
            <a:off x="4932960" y="5996324"/>
            <a:ext cx="2528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 b="1" dirty="0" smtClean="0"/>
              <a:t>Arquitectura software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869813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993" y="1952906"/>
            <a:ext cx="3696535" cy="313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99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uadroTexto 6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52" name="Picture 4" descr="Image result for raspberry p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138" y="1865453"/>
            <a:ext cx="2556961" cy="1642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nvidia jets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573" y="3859353"/>
            <a:ext cx="2251783" cy="1576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 derecha 1"/>
          <p:cNvSpPr/>
          <p:nvPr/>
        </p:nvSpPr>
        <p:spPr>
          <a:xfrm>
            <a:off x="4496882" y="3117283"/>
            <a:ext cx="952901" cy="8081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071" y="1494592"/>
            <a:ext cx="3988634" cy="4312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231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21" y="1927291"/>
            <a:ext cx="8277532" cy="3660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63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/>
          <p:cNvSpPr txBox="1"/>
          <p:nvPr/>
        </p:nvSpPr>
        <p:spPr>
          <a:xfrm>
            <a:off x="323893" y="310825"/>
            <a:ext cx="5106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516004" y="6071297"/>
            <a:ext cx="31923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hlinkClick r:id="rId2"/>
              </a:rPr>
              <a:t>Que </a:t>
            </a:r>
            <a:r>
              <a:rPr lang="en-US" dirty="0" err="1" smtClean="0">
                <a:hlinkClick r:id="rId2"/>
              </a:rPr>
              <a:t>es</a:t>
            </a:r>
            <a:r>
              <a:rPr lang="en-US" dirty="0" smtClean="0">
                <a:hlinkClick r:id="rId2"/>
              </a:rPr>
              <a:t> </a:t>
            </a:r>
            <a:r>
              <a:rPr lang="en-US" dirty="0" err="1" smtClean="0">
                <a:hlinkClick r:id="rId2"/>
              </a:rPr>
              <a:t>supercomputación</a:t>
            </a:r>
            <a:r>
              <a:rPr lang="en-US" dirty="0" smtClean="0">
                <a:hlinkClick r:id="rId2"/>
              </a:rPr>
              <a:t>?</a:t>
            </a:r>
            <a:endParaRPr lang="en-US" dirty="0"/>
          </a:p>
        </p:txBody>
      </p:sp>
      <p:pic>
        <p:nvPicPr>
          <p:cNvPr id="1034" name="Picture 10" descr="Image result for supercompu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003" y="1400911"/>
            <a:ext cx="4081396" cy="3933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aircraft desig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321411"/>
            <a:ext cx="3238500" cy="215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Image result for dna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25" y="2806700"/>
            <a:ext cx="2257424" cy="193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Image result for galaxie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475" y="3117850"/>
            <a:ext cx="2117725" cy="130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ai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44" y="4876800"/>
            <a:ext cx="3139309" cy="181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4914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314" name="Picture 2" descr="Image result for 5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143" y="2047532"/>
            <a:ext cx="3238703" cy="2614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Image result for WiF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032" y="1583478"/>
            <a:ext cx="3543073" cy="3543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15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 +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Robótica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image29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8595" y="1018711"/>
            <a:ext cx="5673725" cy="4675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/>
          <p:cNvSpPr/>
          <p:nvPr/>
        </p:nvSpPr>
        <p:spPr>
          <a:xfrm>
            <a:off x="3399602" y="6032453"/>
            <a:ext cx="1791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hlinkClick r:id="rId3"/>
              </a:rPr>
              <a:t>Cluster de robots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920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57" y="748828"/>
            <a:ext cx="8374743" cy="1341229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81691" y="3495643"/>
            <a:ext cx="863867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4800" dirty="0" smtClean="0">
                <a:solidFill>
                  <a:schemeClr val="accent1">
                    <a:lumMod val="50000"/>
                  </a:schemeClr>
                </a:solidFill>
              </a:rPr>
              <a:t>Club de ciencias</a:t>
            </a:r>
          </a:p>
        </p:txBody>
      </p:sp>
    </p:spTree>
    <p:extLst>
      <p:ext uri="{BB962C8B-B14F-4D97-AF65-F5344CB8AC3E}">
        <p14:creationId xmlns:p14="http://schemas.microsoft.com/office/powerpoint/2010/main" val="1896099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Club de </a:t>
            </a:r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ciencias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CuadroTexto 8"/>
          <p:cNvSpPr txBox="1"/>
          <p:nvPr/>
        </p:nvSpPr>
        <p:spPr>
          <a:xfrm>
            <a:off x="433136" y="1564255"/>
            <a:ext cx="81814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Lunes: Teoría y presentación del club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Martes y Miércoles: Despliegue de un cluster HPRC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Jueves: Pruebas con </a:t>
            </a:r>
            <a:r>
              <a:rPr lang="es-ES" dirty="0" err="1" smtClean="0"/>
              <a:t>Dronekit</a:t>
            </a:r>
            <a:r>
              <a:rPr lang="es-ES" dirty="0" smtClean="0"/>
              <a:t> (Programación en Python) y despliegue de misión </a:t>
            </a:r>
            <a:r>
              <a:rPr lang="es-ES" dirty="0" err="1" smtClean="0"/>
              <a:t>multi-drone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Viernes: Edición de poster</a:t>
            </a:r>
            <a:endParaRPr lang="en-US" dirty="0"/>
          </a:p>
        </p:txBody>
      </p:sp>
      <p:sp>
        <p:nvSpPr>
          <p:cNvPr id="10" name="CuadroTexto 9"/>
          <p:cNvSpPr txBox="1"/>
          <p:nvPr/>
        </p:nvSpPr>
        <p:spPr>
          <a:xfrm>
            <a:off x="433136" y="3041583"/>
            <a:ext cx="8527983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>
                <a:solidFill>
                  <a:schemeClr val="accent1">
                    <a:lumMod val="75000"/>
                  </a:schemeClr>
                </a:solidFill>
              </a:rPr>
              <a:t>Recursos</a:t>
            </a:r>
            <a:endParaRPr lang="en-US" u="sng" dirty="0" smtClean="0">
              <a:solidFill>
                <a:schemeClr val="accent1">
                  <a:lumMod val="75000"/>
                </a:schemeClr>
              </a:solidFill>
              <a:hlinkClick r:id="rId2"/>
            </a:endParaRPr>
          </a:p>
          <a:p>
            <a:endParaRPr lang="en-US" dirty="0">
              <a:hlinkClick r:id="rId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>
                <a:hlinkClick r:id="rId2"/>
              </a:rPr>
              <a:t>Link del </a:t>
            </a:r>
            <a:r>
              <a:rPr lang="en-US" dirty="0" err="1" smtClean="0">
                <a:hlinkClick r:id="rId2"/>
              </a:rPr>
              <a:t>curso</a:t>
            </a:r>
            <a:endParaRPr lang="en-U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3"/>
              </a:rPr>
              <a:t>Despliegue de un cluster HPRC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4"/>
              </a:rPr>
              <a:t>DroneKit tutorial</a:t>
            </a:r>
            <a:r>
              <a:rPr lang="es-ES" dirty="0" smtClean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>
                <a:hlinkClick r:id="rId5"/>
              </a:rPr>
              <a:t>Misión </a:t>
            </a:r>
            <a:r>
              <a:rPr lang="es-ES" dirty="0" err="1" smtClean="0">
                <a:hlinkClick r:id="rId5"/>
              </a:rPr>
              <a:t>multi-drone</a:t>
            </a:r>
            <a:endParaRPr lang="en-US" dirty="0"/>
          </a:p>
        </p:txBody>
      </p:sp>
      <p:sp>
        <p:nvSpPr>
          <p:cNvPr id="11" name="CuadroTexto 10"/>
          <p:cNvSpPr txBox="1"/>
          <p:nvPr/>
        </p:nvSpPr>
        <p:spPr>
          <a:xfrm>
            <a:off x="433136" y="4928134"/>
            <a:ext cx="8017844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u="sng" dirty="0" smtClean="0">
                <a:solidFill>
                  <a:schemeClr val="accent1">
                    <a:lumMod val="75000"/>
                  </a:schemeClr>
                </a:solidFill>
              </a:rPr>
              <a:t>Extras</a:t>
            </a:r>
            <a:endParaRPr lang="es-ES" u="sng" dirty="0" smtClean="0"/>
          </a:p>
          <a:p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Visita centro de supercomputación Universidad del Valle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Charla </a:t>
            </a:r>
            <a:r>
              <a:rPr lang="es-ES" dirty="0"/>
              <a:t>con </a:t>
            </a:r>
            <a:r>
              <a:rPr lang="es-ES" dirty="0" smtClean="0"/>
              <a:t>Dr. </a:t>
            </a:r>
            <a:r>
              <a:rPr lang="es-ES" dirty="0" err="1" smtClean="0"/>
              <a:t>Benjamin</a:t>
            </a:r>
            <a:r>
              <a:rPr lang="es-ES" dirty="0" smtClean="0"/>
              <a:t> </a:t>
            </a:r>
            <a:r>
              <a:rPr lang="es-ES" dirty="0" err="1" smtClean="0"/>
              <a:t>Morrell</a:t>
            </a:r>
            <a:r>
              <a:rPr lang="es-ES" dirty="0"/>
              <a:t> </a:t>
            </a:r>
            <a:r>
              <a:rPr lang="es-ES" dirty="0" smtClean="0"/>
              <a:t>de NASA Jet </a:t>
            </a:r>
            <a:r>
              <a:rPr lang="es-ES" dirty="0" err="1" smtClean="0"/>
              <a:t>Propulsion</a:t>
            </a:r>
            <a:r>
              <a:rPr lang="es-ES" dirty="0" smtClean="0"/>
              <a:t> </a:t>
            </a:r>
            <a:r>
              <a:rPr lang="es-ES" dirty="0" err="1" smtClean="0"/>
              <a:t>Laboratory</a:t>
            </a:r>
            <a:endParaRPr lang="es-ES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S" dirty="0" smtClean="0"/>
              <a:t>Charla con Dr. Pablo Royo de ICARUS Universitat Politécnica de Catalunya</a:t>
            </a:r>
            <a:endParaRPr lang="es-ES" dirty="0"/>
          </a:p>
        </p:txBody>
      </p:sp>
      <p:sp>
        <p:nvSpPr>
          <p:cNvPr id="12" name="Rectángulo 11"/>
          <p:cNvSpPr/>
          <p:nvPr/>
        </p:nvSpPr>
        <p:spPr>
          <a:xfrm>
            <a:off x="433136" y="1091428"/>
            <a:ext cx="13244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000" u="sng" dirty="0" smtClean="0">
                <a:solidFill>
                  <a:schemeClr val="accent1">
                    <a:lumMod val="75000"/>
                  </a:schemeClr>
                </a:solidFill>
              </a:rPr>
              <a:t>Planeación</a:t>
            </a:r>
            <a:endParaRPr lang="en-US" sz="2000" u="sng" dirty="0"/>
          </a:p>
        </p:txBody>
      </p:sp>
    </p:spTree>
    <p:extLst>
      <p:ext uri="{BB962C8B-B14F-4D97-AF65-F5344CB8AC3E}">
        <p14:creationId xmlns:p14="http://schemas.microsoft.com/office/powerpoint/2010/main" val="263641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Picture 12" descr="Image result for aircraft design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1131639"/>
            <a:ext cx="18253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Image result for dn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3067900"/>
            <a:ext cx="18253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0" descr="Image result for galaxie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1131639"/>
            <a:ext cx="1889731" cy="17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2" descr="Image result for ai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3067900"/>
            <a:ext cx="1889731" cy="145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gmail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4734654"/>
            <a:ext cx="1825331" cy="1215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facebook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07" y="5415422"/>
            <a:ext cx="1069870" cy="106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instagram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177" y="5415422"/>
            <a:ext cx="914449" cy="127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weather widget android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7626" y="4641691"/>
            <a:ext cx="1889731" cy="18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lecha derecha 9"/>
          <p:cNvSpPr/>
          <p:nvPr/>
        </p:nvSpPr>
        <p:spPr>
          <a:xfrm>
            <a:off x="4476345" y="3276600"/>
            <a:ext cx="800100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adroTexto 10"/>
          <p:cNvSpPr txBox="1"/>
          <p:nvPr/>
        </p:nvSpPr>
        <p:spPr>
          <a:xfrm>
            <a:off x="5328920" y="2858947"/>
            <a:ext cx="36068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smtClean="0"/>
              <a:t>Muchos datos</a:t>
            </a:r>
          </a:p>
          <a:p>
            <a:r>
              <a:rPr lang="es-ES" sz="3200" dirty="0" smtClean="0"/>
              <a:t>Muchas variables</a:t>
            </a:r>
          </a:p>
          <a:p>
            <a:r>
              <a:rPr lang="es-ES" sz="3200" dirty="0" smtClean="0"/>
              <a:t>Mucha complejidad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09721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WhatIsGrid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057400"/>
            <a:ext cx="7010400" cy="3603477"/>
          </a:xfrm>
          <a:prstGeom prst="rect">
            <a:avLst/>
          </a:prstGeom>
        </p:spPr>
      </p:pic>
      <p:sp>
        <p:nvSpPr>
          <p:cNvPr id="3" name="Llamada ovalada 2"/>
          <p:cNvSpPr/>
          <p:nvPr/>
        </p:nvSpPr>
        <p:spPr bwMode="auto">
          <a:xfrm>
            <a:off x="6248400" y="1371600"/>
            <a:ext cx="1981200" cy="609600"/>
          </a:xfrm>
          <a:prstGeom prst="wedgeEllipseCallout">
            <a:avLst>
              <a:gd name="adj1" fmla="val -42717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Propósito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general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5" name="Llamada ovalada 4"/>
          <p:cNvSpPr/>
          <p:nvPr/>
        </p:nvSpPr>
        <p:spPr bwMode="auto">
          <a:xfrm>
            <a:off x="7129016" y="3200400"/>
            <a:ext cx="1981200" cy="533400"/>
          </a:xfrm>
          <a:prstGeom prst="wedgeEllipseCallout">
            <a:avLst>
              <a:gd name="adj1" fmla="val -51316"/>
              <a:gd name="adj2" fmla="val 77020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lang="es-ES" sz="1400" dirty="0" smtClean="0">
                <a:solidFill>
                  <a:srgbClr val="000000"/>
                </a:solidFill>
                <a:latin typeface="Arial" charset="0"/>
                <a:ea typeface="SimSun" charset="-122"/>
              </a:rPr>
              <a:t>Transparencia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6" name="Llamada ovalada 5"/>
          <p:cNvSpPr/>
          <p:nvPr/>
        </p:nvSpPr>
        <p:spPr bwMode="auto">
          <a:xfrm rot="197545">
            <a:off x="2086428" y="5599803"/>
            <a:ext cx="1981200" cy="533400"/>
          </a:xfrm>
          <a:prstGeom prst="wedgeEllipseCallout">
            <a:avLst>
              <a:gd name="adj1" fmla="val 6519"/>
              <a:gd name="adj2" fmla="val -10127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Distribución</a:t>
            </a:r>
          </a:p>
        </p:txBody>
      </p:sp>
      <p:sp>
        <p:nvSpPr>
          <p:cNvPr id="7" name="Llamada ovalada 6"/>
          <p:cNvSpPr/>
          <p:nvPr/>
        </p:nvSpPr>
        <p:spPr bwMode="auto">
          <a:xfrm>
            <a:off x="1600200" y="1219200"/>
            <a:ext cx="2209800" cy="914400"/>
          </a:xfrm>
          <a:prstGeom prst="wedgeEllipseCallout">
            <a:avLst>
              <a:gd name="adj1" fmla="val 20768"/>
              <a:gd name="adj2" fmla="val 71697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Confiabilidad / Tolerancia a fallos</a:t>
            </a:r>
          </a:p>
        </p:txBody>
      </p:sp>
      <p:sp>
        <p:nvSpPr>
          <p:cNvPr id="8" name="Llamada ovalada 7"/>
          <p:cNvSpPr/>
          <p:nvPr/>
        </p:nvSpPr>
        <p:spPr bwMode="auto">
          <a:xfrm>
            <a:off x="381000" y="3352800"/>
            <a:ext cx="1981200" cy="533400"/>
          </a:xfrm>
          <a:prstGeom prst="wedgeEllipseCallout">
            <a:avLst>
              <a:gd name="adj1" fmla="val 40151"/>
              <a:gd name="adj2" fmla="val 82828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Escalabilidad</a:t>
            </a:r>
          </a:p>
        </p:txBody>
      </p:sp>
      <p:sp>
        <p:nvSpPr>
          <p:cNvPr id="10" name="Llamada ovalada 9"/>
          <p:cNvSpPr/>
          <p:nvPr/>
        </p:nvSpPr>
        <p:spPr bwMode="auto">
          <a:xfrm>
            <a:off x="3886200" y="1299009"/>
            <a:ext cx="1981200" cy="533400"/>
          </a:xfrm>
          <a:prstGeom prst="wedgeEllipseCallout">
            <a:avLst>
              <a:gd name="adj1" fmla="val -5890"/>
              <a:gd name="adj2" fmla="val 95784"/>
            </a:avLst>
          </a:prstGeom>
          <a:ln>
            <a:solidFill>
              <a:schemeClr val="tx1"/>
            </a:solidFill>
            <a:headEnd type="none" w="med" len="med"/>
            <a:tailEnd type="none" w="med" len="med"/>
          </a:ln>
          <a:extLst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449263" rtl="0" eaLnBrk="1" fontAlgn="base" latinLnBrk="0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</a:pPr>
            <a:r>
              <a:rPr kumimoji="0" lang="es-ES" sz="1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Eficiencia</a:t>
            </a:r>
            <a:r>
              <a:rPr kumimoji="0" lang="es-ES" sz="14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  <a:ea typeface="SimSun" charset="-122"/>
              </a:rPr>
              <a:t> / rendimiento</a:t>
            </a:r>
            <a:endParaRPr kumimoji="0" lang="es-ES" sz="14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SimSun" charset="-122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CuadroTexto 3"/>
          <p:cNvSpPr txBox="1"/>
          <p:nvPr/>
        </p:nvSpPr>
        <p:spPr>
          <a:xfrm>
            <a:off x="5413829" y="5660877"/>
            <a:ext cx="3018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 smtClean="0">
                <a:solidFill>
                  <a:schemeClr val="accent1">
                    <a:lumMod val="50000"/>
                  </a:schemeClr>
                </a:solidFill>
                <a:hlinkClick r:id="rId4"/>
              </a:rPr>
              <a:t>Cohesividad</a:t>
            </a:r>
            <a:endParaRPr lang="en-US" sz="40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8785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527093" y="1161725"/>
            <a:ext cx="814700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La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supercomputación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ubicua</a:t>
            </a:r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: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  <a:p>
            <a:pPr algn="ctr"/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está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en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todos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4800" dirty="0" err="1" smtClean="0">
                <a:solidFill>
                  <a:schemeClr val="accent1">
                    <a:lumMod val="75000"/>
                  </a:schemeClr>
                </a:solidFill>
              </a:rPr>
              <a:t>lados</a:t>
            </a:r>
            <a:r>
              <a:rPr lang="en-US" sz="4800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</a:p>
        </p:txBody>
      </p:sp>
      <p:sp>
        <p:nvSpPr>
          <p:cNvPr id="5" name="CuadroTexto 4"/>
          <p:cNvSpPr txBox="1"/>
          <p:nvPr/>
        </p:nvSpPr>
        <p:spPr>
          <a:xfrm>
            <a:off x="3090873" y="3035300"/>
            <a:ext cx="30194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400" dirty="0" smtClean="0">
                <a:solidFill>
                  <a:srgbClr val="FF0000"/>
                </a:solidFill>
              </a:rPr>
              <a:t>Excepto en: </a:t>
            </a:r>
            <a:endParaRPr lang="en-US" sz="4400" dirty="0">
              <a:solidFill>
                <a:srgbClr val="FF0000"/>
              </a:solidFill>
            </a:endParaRPr>
          </a:p>
        </p:txBody>
      </p:sp>
      <p:pic>
        <p:nvPicPr>
          <p:cNvPr id="6" name="Picture 2" descr="Image result for robot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3314" y="3676391"/>
            <a:ext cx="1914009" cy="3091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mage result for dron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718" y="4108656"/>
            <a:ext cx="2391878" cy="2391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3536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098" name="Picture 2" descr="Image result for robot industria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575" y="1423080"/>
            <a:ext cx="6666139" cy="3748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928913" y="5744865"/>
            <a:ext cx="64878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 smtClean="0"/>
              <a:t>Propósito específico</a:t>
            </a:r>
            <a:endParaRPr lang="en-US" sz="2400" dirty="0"/>
          </a:p>
        </p:txBody>
      </p:sp>
      <p:sp>
        <p:nvSpPr>
          <p:cNvPr id="6" name="Rectángulo 5"/>
          <p:cNvSpPr/>
          <p:nvPr/>
        </p:nvSpPr>
        <p:spPr>
          <a:xfrm>
            <a:off x="3528546" y="5744865"/>
            <a:ext cx="54770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 sz="2400" dirty="0"/>
              <a:t>-- &gt; Computadores de propósito específico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00109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122" name="Picture 2" descr="Image result for rob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93" y="1753961"/>
            <a:ext cx="4306946" cy="3006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result for nasa rover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4207" y="793425"/>
            <a:ext cx="4336394" cy="346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Image result for dro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4675" y="4236149"/>
            <a:ext cx="4475264" cy="251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64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/>
          <p:cNvSpPr txBox="1"/>
          <p:nvPr/>
        </p:nvSpPr>
        <p:spPr>
          <a:xfrm>
            <a:off x="323893" y="310825"/>
            <a:ext cx="6808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err="1" smtClean="0">
                <a:solidFill>
                  <a:schemeClr val="accent1">
                    <a:lumMod val="75000"/>
                  </a:schemeClr>
                </a:solidFill>
              </a:rPr>
              <a:t>Introducción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Image result for dron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3791" y="1698171"/>
            <a:ext cx="4956996" cy="298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/>
          <p:cNvSpPr txBox="1"/>
          <p:nvPr/>
        </p:nvSpPr>
        <p:spPr>
          <a:xfrm>
            <a:off x="2627085" y="5363492"/>
            <a:ext cx="40117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dirty="0" smtClean="0"/>
              <a:t>Cámara volando??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050989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Tema de Offic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2666</TotalTime>
  <Words>589</Words>
  <Application>Microsoft Office PowerPoint</Application>
  <PresentationFormat>Presentación en pantalla (4:3)</PresentationFormat>
  <Paragraphs>171</Paragraphs>
  <Slides>33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33</vt:i4>
      </vt:variant>
    </vt:vector>
  </HeadingPairs>
  <TitlesOfParts>
    <vt:vector size="40" baseType="lpstr">
      <vt:lpstr>SimSun</vt:lpstr>
      <vt:lpstr>Arial</vt:lpstr>
      <vt:lpstr>Arial Unicode MS</vt:lpstr>
      <vt:lpstr>Calibri</vt:lpstr>
      <vt:lpstr>Calibri Light</vt:lpstr>
      <vt:lpstr>Times New Roman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</dc:creator>
  <cp:lastModifiedBy>leonardo</cp:lastModifiedBy>
  <cp:revision>53</cp:revision>
  <dcterms:created xsi:type="dcterms:W3CDTF">2019-06-26T15:41:48Z</dcterms:created>
  <dcterms:modified xsi:type="dcterms:W3CDTF">2019-07-07T16:15:06Z</dcterms:modified>
</cp:coreProperties>
</file>